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  <p:sldMasterId id="2147483704" r:id="rId4"/>
  </p:sldMasterIdLst>
  <p:notesMasterIdLst>
    <p:notesMasterId r:id="rId10"/>
  </p:notesMasterIdLst>
  <p:sldIdLst>
    <p:sldId id="283" r:id="rId5"/>
    <p:sldId id="2007578866" r:id="rId6"/>
    <p:sldId id="2007578867" r:id="rId7"/>
    <p:sldId id="2007578869" r:id="rId8"/>
    <p:sldId id="20075788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F254966-6FB0-6C40-8231-4938C054E02D}">
          <p14:sldIdLst>
            <p14:sldId id="283"/>
          </p14:sldIdLst>
        </p14:section>
        <p14:section name="Building blocks and approach" id="{649027DB-D490-F949-B6A6-903B889C00DD}">
          <p14:sldIdLst>
            <p14:sldId id="2007578866"/>
            <p14:sldId id="2007578867"/>
            <p14:sldId id="2007578869"/>
            <p14:sldId id="2007578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5" userDrawn="1">
          <p15:clr>
            <a:srgbClr val="A4A3A4"/>
          </p15:clr>
        </p15:guide>
        <p15:guide id="2" pos="2683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pos="5201" userDrawn="1">
          <p15:clr>
            <a:srgbClr val="A4A3A4"/>
          </p15:clr>
        </p15:guide>
        <p15:guide id="5" pos="7333" userDrawn="1">
          <p15:clr>
            <a:srgbClr val="A4A3A4"/>
          </p15:clr>
        </p15:guide>
        <p15:guide id="6" pos="6289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pos="234" userDrawn="1">
          <p15:clr>
            <a:srgbClr val="A4A3A4"/>
          </p15:clr>
        </p15:guide>
        <p15:guide id="9" pos="1481" userDrawn="1">
          <p15:clr>
            <a:srgbClr val="A4A3A4"/>
          </p15:clr>
        </p15:guide>
        <p15:guide id="10" pos="19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00"/>
    <a:srgbClr val="A6A6A6"/>
    <a:srgbClr val="C00000"/>
    <a:srgbClr val="00B050"/>
    <a:srgbClr val="FC8F25"/>
    <a:srgbClr val="FF6011"/>
    <a:srgbClr val="FFC000"/>
    <a:srgbClr val="D9D9D9"/>
    <a:srgbClr val="FBEFE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19" autoAdjust="0"/>
    <p:restoredTop sz="88639" autoAdjust="0"/>
  </p:normalViewPr>
  <p:slideViewPr>
    <p:cSldViewPr snapToGrid="0">
      <p:cViewPr varScale="1">
        <p:scale>
          <a:sx n="86" d="100"/>
          <a:sy n="86" d="100"/>
        </p:scale>
        <p:origin x="216" y="768"/>
      </p:cViewPr>
      <p:guideLst>
        <p:guide orient="horz" pos="255"/>
        <p:guide pos="2683"/>
        <p:guide pos="7446"/>
        <p:guide pos="5201"/>
        <p:guide pos="7333"/>
        <p:guide pos="6289"/>
        <p:guide orient="horz" pos="4065"/>
        <p:guide pos="234"/>
        <p:guide pos="1481"/>
        <p:guide pos="1980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A1566-57C4-4979-AB99-F04D1AD3A697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C3A7-D1BE-40DB-B524-41A259086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A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C3A7-D1BE-40DB-B524-41A2590864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A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C3A7-D1BE-40DB-B524-41A2590864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7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A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C3A7-D1BE-40DB-B524-41A2590864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86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A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C3A7-D1BE-40DB-B524-41A2590864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7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A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C3A7-D1BE-40DB-B524-41A2590864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3.jpg"/><Relationship Id="rId2" Type="http://schemas.openxmlformats.org/officeDocument/2006/relationships/tags" Target="../tags/tag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8.wmf"/><Relationship Id="rId2" Type="http://schemas.openxmlformats.org/officeDocument/2006/relationships/tags" Target="../tags/tag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5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8.bin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1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2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.jp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3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image" Target="../media/image8.wmf"/><Relationship Id="rId2" Type="http://schemas.openxmlformats.org/officeDocument/2006/relationships/tags" Target="../tags/tag5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3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9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1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0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4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5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8.wmf"/><Relationship Id="rId2" Type="http://schemas.openxmlformats.org/officeDocument/2006/relationships/tags" Target="../tags/tag7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8.wmf"/><Relationship Id="rId2" Type="http://schemas.openxmlformats.org/officeDocument/2006/relationships/tags" Target="../tags/tag7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tags" Target="../tags/tag83.xml"/><Relationship Id="rId7" Type="http://schemas.openxmlformats.org/officeDocument/2006/relationships/image" Target="../media/image13.png"/><Relationship Id="rId2" Type="http://schemas.openxmlformats.org/officeDocument/2006/relationships/tags" Target="../tags/tag8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7" Type="http://schemas.openxmlformats.org/officeDocument/2006/relationships/image" Target="../media/image14.jpg"/><Relationship Id="rId2" Type="http://schemas.openxmlformats.org/officeDocument/2006/relationships/tags" Target="../tags/tag103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7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28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3" y="1623"/>
          <a:ext cx="2159" cy="1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3" y="1623"/>
                        <a:ext cx="2159" cy="1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B30AD6CB-2910-4F17-A828-CF26B1B7470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65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821E0-F619-4EFA-8A6E-FC877B6601AF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"/>
          <a:stretch/>
        </p:blipFill>
        <p:spPr bwMode="ltGray">
          <a:xfrm>
            <a:off x="730" y="1"/>
            <a:ext cx="12191273" cy="6858000"/>
          </a:xfrm>
          <a:prstGeom prst="rect">
            <a:avLst/>
          </a:prstGeom>
          <a:solidFill>
            <a:schemeClr val="accent4"/>
          </a:solidFill>
          <a:effectLst/>
        </p:spPr>
      </p:pic>
      <p:sp>
        <p:nvSpPr>
          <p:cNvPr id="5" name="doc id"/>
          <p:cNvSpPr txBox="1">
            <a:spLocks noChangeArrowheads="1"/>
          </p:cNvSpPr>
          <p:nvPr userDrawn="1"/>
        </p:nvSpPr>
        <p:spPr bwMode="auto">
          <a:xfrm>
            <a:off x="1148791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en-US" sz="1088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TitleRectangle"/>
          <p:cNvSpPr>
            <a:spLocks/>
          </p:cNvSpPr>
          <p:nvPr userDrawn="1"/>
        </p:nvSpPr>
        <p:spPr bwMode="ltGray">
          <a:xfrm>
            <a:off x="2836216" y="-1"/>
            <a:ext cx="9355784" cy="4048478"/>
          </a:xfrm>
          <a:prstGeom prst="rect">
            <a:avLst/>
          </a:prstGeom>
          <a:solidFill>
            <a:schemeClr val="tx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2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auto">
          <a:xfrm>
            <a:off x="3085967" y="1463558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sz="3265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14" name="LogoImage">
            <a:extLst>
              <a:ext uri="{FF2B5EF4-FFF2-40B4-BE49-F238E27FC236}">
                <a16:creationId xmlns:a16="http://schemas.microsoft.com/office/drawing/2014/main" id="{CF9EF921-9FC5-42B8-99C2-7B63BCC217DA}"/>
              </a:ext>
            </a:extLst>
          </p:cNvPr>
          <p:cNvGrpSpPr/>
          <p:nvPr userDrawn="1"/>
        </p:nvGrpSpPr>
        <p:grpSpPr bwMode="ltGray">
          <a:xfrm>
            <a:off x="3090575" y="263462"/>
            <a:ext cx="1741648" cy="553873"/>
            <a:chOff x="3029003" y="258214"/>
            <a:chExt cx="1706951" cy="542847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377E2CCF-9E6E-4948-A3F9-B6082FE76F3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ltGray">
            <a:xfrm>
              <a:off x="3029003" y="258214"/>
              <a:ext cx="1706951" cy="54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4AB1F65-4117-46AA-A186-DB407AF01B39}"/>
                </a:ext>
              </a:extLst>
            </p:cNvPr>
            <p:cNvSpPr>
              <a:spLocks noEditPoints="1"/>
            </p:cNvSpPr>
            <p:nvPr userDrawn="1"/>
          </p:nvSpPr>
          <p:spPr bwMode="ltGray">
            <a:xfrm>
              <a:off x="3029003" y="258443"/>
              <a:ext cx="1706951" cy="542618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4B202EB-7428-45BA-ABD8-F3396FC02F0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3085969" y="3403472"/>
            <a:ext cx="1836819" cy="430852"/>
          </a:xfrm>
          <a:prstGeom prst="rect">
            <a:avLst/>
          </a:prstGeom>
        </p:spPr>
      </p:pic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085967" y="3074975"/>
            <a:ext cx="847815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1428" baseline="0" noProof="0" dirty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auto">
          <a:xfrm>
            <a:off x="3085967" y="2412819"/>
            <a:ext cx="8478152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5352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3" y="1625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3" y="1625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 lang="x-none"/>
            </a:pPr>
            <a:endParaRPr lang="x-none" sz="1110" baseline="0" noProof="0" dirty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883575" y="541314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833" b="1" baseline="0" noProof="0" dirty="0">
                <a:solidFill>
                  <a:schemeClr val="tx1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83577" y="666925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833" baseline="0" noProof="0">
                <a:solidFill>
                  <a:schemeClr val="tx1"/>
                </a:solidFill>
                <a:latin typeface="+mn-lt"/>
              </a:rPr>
              <a:t>Last Modified 28.01.2020 13:17 Azerbaijan Standard Time</a:t>
            </a:r>
            <a:endParaRPr lang="x-none" sz="833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83575" y="792538"/>
            <a:ext cx="3618996" cy="13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833" baseline="0" noProof="0" dirty="0">
                <a:solidFill>
                  <a:schemeClr val="tx1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883573" y="1507463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lang="x-none" sz="3265" b="0" baseline="0">
                <a:solidFill>
                  <a:schemeClr val="tx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x-none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883573" y="3382086"/>
            <a:ext cx="8478152" cy="2512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x-none" sz="1632" cap="none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x-none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883573" y="4937643"/>
            <a:ext cx="8478152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1632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</p:spTree>
    <p:extLst>
      <p:ext uri="{BB962C8B-B14F-4D97-AF65-F5344CB8AC3E}">
        <p14:creationId xmlns:p14="http://schemas.microsoft.com/office/powerpoint/2010/main" val="2045834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" name="think-cell Slide" r:id="rId4" imgW="347" imgH="346" progId="TCLayout.ActiveDocument.1">
                  <p:embed/>
                </p:oleObj>
              </mc:Choice>
              <mc:Fallback>
                <p:oleObj name="think-cell Slide" r:id="rId4" imgW="347" imgH="34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x-none" dirty="0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5" y="51838"/>
            <a:ext cx="1231563" cy="9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42752"/>
            <a:endParaRPr lang="x-none" sz="624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4783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7">
          <p15:clr>
            <a:srgbClr val="F26B43"/>
          </p15:clr>
        </p15:guide>
        <p15:guide id="4" orient="horz" pos="3912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FB04-F6E0-48DD-A4F2-E98E5B564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A350-F1C0-4313-A915-2109EA5C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67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6FB904-095B-4EC2-803B-5EFB298C6E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0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6FB904-095B-4EC2-803B-5EFB298C6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4D9504D-1A39-4CF1-A1C5-CD1206606A1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spect="1"/>
          </p:cNvSpPr>
          <p:nvPr userDrawn="1"/>
        </p:nvSpPr>
        <p:spPr>
          <a:xfrm>
            <a:off x="3851957" y="615950"/>
            <a:ext cx="7731797" cy="3575304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  <a:gd name="connsiteX0" fmla="*/ 3182 w 6753225"/>
              <a:gd name="connsiteY0" fmla="*/ 1312615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3182 w 6753225"/>
              <a:gd name="connsiteY4" fmla="*/ 1312615 h 3400425"/>
              <a:gd name="connsiteX0" fmla="*/ 3182 w 6753225"/>
              <a:gd name="connsiteY0" fmla="*/ 67426 h 2155236"/>
              <a:gd name="connsiteX1" fmla="*/ 6619689 w 6753225"/>
              <a:gd name="connsiteY1" fmla="*/ 0 h 2155236"/>
              <a:gd name="connsiteX2" fmla="*/ 6753225 w 6753225"/>
              <a:gd name="connsiteY2" fmla="*/ 2155236 h 2155236"/>
              <a:gd name="connsiteX3" fmla="*/ 0 w 6753225"/>
              <a:gd name="connsiteY3" fmla="*/ 2155236 h 2155236"/>
              <a:gd name="connsiteX4" fmla="*/ 3182 w 6753225"/>
              <a:gd name="connsiteY4" fmla="*/ 67426 h 2155236"/>
              <a:gd name="connsiteX0" fmla="*/ 3182 w 6769917"/>
              <a:gd name="connsiteY0" fmla="*/ 1306570 h 3394380"/>
              <a:gd name="connsiteX1" fmla="*/ 6769917 w 6769917"/>
              <a:gd name="connsiteY1" fmla="*/ 0 h 3394380"/>
              <a:gd name="connsiteX2" fmla="*/ 6753225 w 6769917"/>
              <a:gd name="connsiteY2" fmla="*/ 3394380 h 3394380"/>
              <a:gd name="connsiteX3" fmla="*/ 0 w 6769917"/>
              <a:gd name="connsiteY3" fmla="*/ 3394380 h 3394380"/>
              <a:gd name="connsiteX4" fmla="*/ 3182 w 6769917"/>
              <a:gd name="connsiteY4" fmla="*/ 1306570 h 3394380"/>
              <a:gd name="connsiteX0" fmla="*/ 223 w 6771131"/>
              <a:gd name="connsiteY0" fmla="*/ 1297504 h 3394380"/>
              <a:gd name="connsiteX1" fmla="*/ 6771131 w 6771131"/>
              <a:gd name="connsiteY1" fmla="*/ 0 h 3394380"/>
              <a:gd name="connsiteX2" fmla="*/ 6754439 w 6771131"/>
              <a:gd name="connsiteY2" fmla="*/ 3394380 h 3394380"/>
              <a:gd name="connsiteX3" fmla="*/ 1214 w 6771131"/>
              <a:gd name="connsiteY3" fmla="*/ 3394380 h 3394380"/>
              <a:gd name="connsiteX4" fmla="*/ 223 w 6771131"/>
              <a:gd name="connsiteY4" fmla="*/ 1297504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58493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  <a:gd name="connsiteX0" fmla="*/ 105 w 6775185"/>
              <a:gd name="connsiteY0" fmla="*/ 1297505 h 3394380"/>
              <a:gd name="connsiteX1" fmla="*/ 6775185 w 6775185"/>
              <a:gd name="connsiteY1" fmla="*/ 0 h 3394380"/>
              <a:gd name="connsiteX2" fmla="*/ 6769621 w 6775185"/>
              <a:gd name="connsiteY2" fmla="*/ 3394380 h 3394380"/>
              <a:gd name="connsiteX3" fmla="*/ 5268 w 6775185"/>
              <a:gd name="connsiteY3" fmla="*/ 3394380 h 3394380"/>
              <a:gd name="connsiteX4" fmla="*/ 105 w 6775185"/>
              <a:gd name="connsiteY4" fmla="*/ 1297505 h 33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5185" h="3394380">
                <a:moveTo>
                  <a:pt x="105" y="1297505"/>
                </a:moveTo>
                <a:lnTo>
                  <a:pt x="6775185" y="0"/>
                </a:lnTo>
                <a:cubicBezTo>
                  <a:pt x="6773330" y="1131460"/>
                  <a:pt x="6771476" y="2262920"/>
                  <a:pt x="6769621" y="3394380"/>
                </a:cubicBezTo>
                <a:lnTo>
                  <a:pt x="5268" y="3394380"/>
                </a:lnTo>
                <a:cubicBezTo>
                  <a:pt x="6329" y="2698443"/>
                  <a:pt x="-956" y="1993442"/>
                  <a:pt x="105" y="129750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199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168" y="5339038"/>
            <a:ext cx="98703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8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E68472-A3CE-4EAD-8B59-100888DCFE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4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E68472-A3CE-4EAD-8B59-100888DCFE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156697-1144-4C33-9692-90F3A15559A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425600"/>
            <a:ext cx="10972800" cy="4700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91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BD4331A-AE89-4415-B95B-61F4A2F721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8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BD4331A-AE89-4415-B95B-61F4A2F721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20E1B30-61F5-42FB-992D-BABD74F5BBA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12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39FF9AA-9C97-4E25-BC80-618AF0DF76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39FF9AA-9C97-4E25-BC80-618AF0DF7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2AA7313-9480-47B2-9B81-53BD9FDD372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356438">
              <a:defRPr/>
            </a:lvl2pPr>
            <a:lvl3pPr marL="712875">
              <a:defRPr/>
            </a:lvl3pPr>
            <a:lvl4pPr marL="1069313">
              <a:defRPr/>
            </a:lvl4pPr>
            <a:lvl5pPr marL="1425751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9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497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8F43FF4-112C-42F4-96DF-F1DDB8C6DCD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6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8F43FF4-112C-42F4-96DF-F1DDB8C6DC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4620BEF-2E81-48BC-98DF-A7615DA5FF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16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54C696-614F-4DCA-8654-BED0F308CB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0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54C696-614F-4DCA-8654-BED0F308CB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948B99C-DE02-41FE-8A34-158AA94E115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85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3EDB27-3293-4373-80BC-EE478E4B75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4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3EDB27-3293-4373-80BC-EE478E4B75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1DF8CD7-D310-4FB1-8BEE-5416A3E05EC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425576"/>
            <a:ext cx="5384800" cy="4700589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  <a:lvl2pPr>
              <a:defRPr sz="2399">
                <a:solidFill>
                  <a:schemeClr val="bg1"/>
                </a:solidFill>
              </a:defRPr>
            </a:lvl2pPr>
            <a:lvl3pPr>
              <a:defRPr sz="1999">
                <a:solidFill>
                  <a:schemeClr val="bg1"/>
                </a:solidFill>
              </a:defRPr>
            </a:lvl3pPr>
            <a:lvl4pPr>
              <a:defRPr sz="1799">
                <a:solidFill>
                  <a:schemeClr val="bg1"/>
                </a:solidFill>
              </a:defRPr>
            </a:lvl4pPr>
            <a:lvl5pPr>
              <a:defRPr sz="17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1" y="1425576"/>
            <a:ext cx="5384800" cy="4700589"/>
          </a:xfrm>
        </p:spPr>
        <p:txBody>
          <a:bodyPr/>
          <a:lstStyle>
            <a:lvl1pPr marL="356438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3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2875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23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313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9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5751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17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2188" indent="-356438" algn="l" defTabSz="913943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lang="en-GB" sz="1799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499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A1D9C34-6771-49F8-8EB0-193399C1F7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8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A1D9C34-6771-49F8-8EB0-193399C1F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6B3C944-7ED9-4472-AA3C-EC4B1545A3A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2329" y="2130551"/>
            <a:ext cx="5390400" cy="3995928"/>
          </a:xfrm>
        </p:spPr>
        <p:txBody>
          <a:bodyPr/>
          <a:lstStyle>
            <a:lvl1pPr>
              <a:defRPr sz="2399"/>
            </a:lvl1pPr>
            <a:lvl2pPr>
              <a:defRPr sz="2399"/>
            </a:lvl2pPr>
            <a:lvl3pPr marL="1080547" indent="-357009"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6405" y="2130551"/>
            <a:ext cx="5390400" cy="3995928"/>
          </a:xfrm>
        </p:spPr>
        <p:txBody>
          <a:bodyPr/>
          <a:lstStyle>
            <a:lvl1pPr>
              <a:defRPr sz="2399"/>
            </a:lvl1pPr>
            <a:lvl2pPr>
              <a:defRPr sz="2399"/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12329" y="1427144"/>
            <a:ext cx="53904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6405" y="1427144"/>
            <a:ext cx="53904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835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FFCDF23-524B-43AC-A001-5C3A5DCE0C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2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FFCDF23-524B-43AC-A001-5C3A5DCE0C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7486" y="1025527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998" b="1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2855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10E0A4-2C8A-44B8-A689-20488308E95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6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10E0A4-2C8A-44B8-A689-20488308E9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FDEDED1-EC03-4609-99E7-B7EE642E210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4102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44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E8EC9AA-F3FC-4A76-9777-AC7DB1B5E1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0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E8EC9AA-F3FC-4A76-9777-AC7DB1B5E1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D5A33F2-A7B0-4904-AE38-7AA5F8BF459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1" y="201168"/>
            <a:ext cx="109728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598177" y="1057275"/>
            <a:ext cx="10987714" cy="51958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925" y="0"/>
              </a:cxn>
              <a:cxn ang="0">
                <a:pos x="6925" y="2053"/>
              </a:cxn>
              <a:cxn ang="0">
                <a:pos x="0" y="3273"/>
              </a:cxn>
              <a:cxn ang="0">
                <a:pos x="0" y="0"/>
              </a:cxn>
            </a:cxnLst>
            <a:rect l="0" t="0" r="r" b="b"/>
            <a:pathLst>
              <a:path w="6925" h="3273">
                <a:moveTo>
                  <a:pt x="0" y="0"/>
                </a:moveTo>
                <a:lnTo>
                  <a:pt x="6925" y="0"/>
                </a:lnTo>
                <a:lnTo>
                  <a:pt x="6925" y="2053"/>
                </a:lnTo>
                <a:lnTo>
                  <a:pt x="0" y="32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35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DA65F20-7ADF-4D27-B537-A5E24A9595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4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DA65F20-7ADF-4D27-B537-A5E24A9595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64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76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5B39C45-C3BA-41CD-8139-043C3F8080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5B39C45-C3BA-41CD-8139-043C3F8080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907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84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94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2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3" cy="86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23723" y="6496184"/>
            <a:ext cx="158496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1201" y="6496184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784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ktangel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739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7486" y="1025527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998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260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530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8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8B75B4F-C13E-4124-A2A9-0B8CC60576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2" b="935"/>
          <a:stretch/>
        </p:blipFill>
        <p:spPr>
          <a:xfrm>
            <a:off x="-1" y="-1"/>
            <a:ext cx="12636347" cy="7028761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4089B8C1-BCFC-4FA3-816D-290A84DBB113}"/>
              </a:ext>
            </a:extLst>
          </p:cNvPr>
          <p:cNvSpPr>
            <a:spLocks/>
          </p:cNvSpPr>
          <p:nvPr userDrawn="1"/>
        </p:nvSpPr>
        <p:spPr bwMode="auto">
          <a:xfrm>
            <a:off x="387411" y="484963"/>
            <a:ext cx="5163157" cy="3700118"/>
          </a:xfrm>
          <a:custGeom>
            <a:avLst/>
            <a:gdLst>
              <a:gd name="T0" fmla="*/ 0 w 3128"/>
              <a:gd name="T1" fmla="*/ 552 h 2114"/>
              <a:gd name="T2" fmla="*/ 0 w 3128"/>
              <a:gd name="T3" fmla="*/ 2114 h 2114"/>
              <a:gd name="T4" fmla="*/ 3128 w 3128"/>
              <a:gd name="T5" fmla="*/ 2114 h 2114"/>
              <a:gd name="T6" fmla="*/ 3128 w 3128"/>
              <a:gd name="T7" fmla="*/ 0 h 2114"/>
              <a:gd name="T8" fmla="*/ 0 w 3128"/>
              <a:gd name="T9" fmla="*/ 552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8" h="2114">
                <a:moveTo>
                  <a:pt x="0" y="552"/>
                </a:moveTo>
                <a:lnTo>
                  <a:pt x="0" y="2114"/>
                </a:lnTo>
                <a:lnTo>
                  <a:pt x="3128" y="2114"/>
                </a:lnTo>
                <a:lnTo>
                  <a:pt x="3128" y="0"/>
                </a:lnTo>
                <a:lnTo>
                  <a:pt x="0" y="552"/>
                </a:lnTo>
                <a:close/>
              </a:path>
            </a:pathLst>
          </a:custGeom>
          <a:solidFill>
            <a:srgbClr val="FFE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endParaRPr lang="en-US" sz="1213" dirty="0"/>
          </a:p>
        </p:txBody>
      </p:sp>
    </p:spTree>
    <p:extLst>
      <p:ext uri="{BB962C8B-B14F-4D97-AF65-F5344CB8AC3E}">
        <p14:creationId xmlns:p14="http://schemas.microsoft.com/office/powerpoint/2010/main" val="2764475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224" y="1223"/>
          <a:ext cx="1221" cy="1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24" y="1223"/>
                        <a:ext cx="1221" cy="1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8945" y="1046769"/>
            <a:ext cx="1903454" cy="147886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 eaLnBrk="1">
              <a:lnSpc>
                <a:spcPct val="90000"/>
              </a:lnSpc>
              <a:defRPr sz="2460" b="1">
                <a:solidFill>
                  <a:schemeClr val="bg1"/>
                </a:solidFill>
                <a:latin typeface="+mj-lt"/>
                <a:cs typeface="EYInterstate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8245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ktangel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198" b="1" i="0" baseline="0" dirty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10518952" y="5359402"/>
            <a:ext cx="1448794" cy="1358839"/>
            <a:chOff x="11046411" y="5848715"/>
            <a:chExt cx="927568" cy="869523"/>
          </a:xfrm>
        </p:grpSpPr>
        <p:sp>
          <p:nvSpPr>
            <p:cNvPr id="17" name="Oval 16"/>
            <p:cNvSpPr/>
            <p:nvPr userDrawn="1"/>
          </p:nvSpPr>
          <p:spPr>
            <a:xfrm>
              <a:off x="11450444" y="5848715"/>
              <a:ext cx="523535" cy="52353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>
            <a:xfrm>
              <a:off x="11046411" y="5993832"/>
              <a:ext cx="724407" cy="724406"/>
            </a:xfrm>
            <a:prstGeom prst="ellipse">
              <a:avLst/>
            </a:prstGeom>
            <a:solidFill>
              <a:srgbClr val="F0F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663" y="6142842"/>
              <a:ext cx="363951" cy="426387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>
            <a:off x="1275243" y="2491219"/>
            <a:ext cx="543317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Manual Input 21"/>
          <p:cNvSpPr>
            <a:spLocks noChangeAspect="1"/>
          </p:cNvSpPr>
          <p:nvPr userDrawn="1"/>
        </p:nvSpPr>
        <p:spPr>
          <a:xfrm rot="16200000" flipV="1">
            <a:off x="1133168" y="1733065"/>
            <a:ext cx="900228" cy="616080"/>
          </a:xfrm>
          <a:prstGeom prst="flowChartManualInpu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endParaRPr lang="en-US" sz="1998" b="1" dirty="0">
              <a:solidFill>
                <a:srgbClr val="FFFFFF"/>
              </a:solidFill>
            </a:endParaRPr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1922310" y="1368240"/>
            <a:ext cx="6083049" cy="95732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0" rIns="90000" bIns="36000" rtlCol="0" anchor="ctr" anchorCtr="0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46186" y="2094833"/>
            <a:ext cx="7220000" cy="276999"/>
          </a:xfrm>
        </p:spPr>
        <p:txBody>
          <a:bodyPr>
            <a:spAutoFit/>
          </a:bodyPr>
          <a:lstStyle>
            <a:lvl1pPr marL="0" indent="0">
              <a:buNone/>
              <a:defRPr lang="en-GB" sz="1799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608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7" y="1588"/>
          <a:ext cx="158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7" y="1588"/>
                        <a:ext cx="158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ktangel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February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Agile organization design</a:t>
            </a:r>
          </a:p>
        </p:txBody>
      </p:sp>
      <p:sp>
        <p:nvSpPr>
          <p:cNvPr id="11" name="Line 11"/>
          <p:cNvSpPr>
            <a:spLocks noChangeShapeType="1"/>
          </p:cNvSpPr>
          <p:nvPr userDrawn="1"/>
        </p:nvSpPr>
        <p:spPr bwMode="auto">
          <a:xfrm>
            <a:off x="0" y="6242400"/>
            <a:ext cx="12192000" cy="0"/>
          </a:xfrm>
          <a:prstGeom prst="line">
            <a:avLst/>
          </a:prstGeom>
          <a:noFill/>
          <a:ln w="3175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229119"/>
            <a:ext cx="11277600" cy="6195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93713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4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3" cy="86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23723" y="6496184"/>
            <a:ext cx="158496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1201" y="6496184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7430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ktangel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8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994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7486" y="1025527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998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2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641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9941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74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3" cy="86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23723" y="6496184"/>
            <a:ext cx="158496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1201" y="6496184"/>
            <a:ext cx="4579200" cy="201168"/>
          </a:xfrm>
          <a:prstGeom prst="rect">
            <a:avLst/>
          </a:prstGeom>
        </p:spPr>
        <p:txBody>
          <a:bodyPr/>
          <a:lstStyle>
            <a:lvl1pPr eaLnBrk="1"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625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9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0267761-9EC6-453E-8B3C-C7C67C6583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0474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2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7486" y="1025527"/>
            <a:ext cx="109728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4998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134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607484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566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A50CBA7-2C3E-4817-8102-F033D71E1CA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198" b="1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10518952" y="5359402"/>
            <a:ext cx="1448794" cy="1358839"/>
            <a:chOff x="11046411" y="5848715"/>
            <a:chExt cx="927568" cy="869523"/>
          </a:xfrm>
        </p:grpSpPr>
        <p:sp>
          <p:nvSpPr>
            <p:cNvPr id="17" name="Oval 16"/>
            <p:cNvSpPr/>
            <p:nvPr userDrawn="1"/>
          </p:nvSpPr>
          <p:spPr>
            <a:xfrm>
              <a:off x="11450444" y="5848715"/>
              <a:ext cx="523535" cy="52353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>
            <a:xfrm>
              <a:off x="11046411" y="5993832"/>
              <a:ext cx="724407" cy="724406"/>
            </a:xfrm>
            <a:prstGeom prst="ellipse">
              <a:avLst/>
            </a:prstGeom>
            <a:solidFill>
              <a:srgbClr val="F0F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663" y="6142842"/>
              <a:ext cx="363951" cy="426387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>
            <a:off x="406120" y="3638700"/>
            <a:ext cx="543317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Manual Input 21"/>
          <p:cNvSpPr>
            <a:spLocks noChangeAspect="1"/>
          </p:cNvSpPr>
          <p:nvPr userDrawn="1"/>
        </p:nvSpPr>
        <p:spPr>
          <a:xfrm rot="16200000" flipV="1">
            <a:off x="264045" y="2441273"/>
            <a:ext cx="900228" cy="616080"/>
          </a:xfrm>
          <a:prstGeom prst="flowChartManualInpu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endParaRPr lang="en-US" sz="1998" b="1" dirty="0">
              <a:solidFill>
                <a:srgbClr val="FFFFFF"/>
              </a:solidFill>
            </a:endParaRPr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1053187" y="2076448"/>
            <a:ext cx="6083049" cy="95732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0" rIns="90000" bIns="36000" rtlCol="0" anchor="ctr" anchorCtr="0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177063" y="3242314"/>
            <a:ext cx="7220000" cy="276999"/>
          </a:xfrm>
        </p:spPr>
        <p:txBody>
          <a:bodyPr>
            <a:spAutoFit/>
          </a:bodyPr>
          <a:lstStyle>
            <a:lvl1pPr marL="0" indent="0">
              <a:buNone/>
              <a:defRPr lang="en-GB" sz="1799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15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1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685FFDF-0319-4578-A10F-826E30F1EB7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198" b="1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10518952" y="5359402"/>
            <a:ext cx="1448794" cy="1358839"/>
            <a:chOff x="11046411" y="5848715"/>
            <a:chExt cx="927568" cy="869523"/>
          </a:xfrm>
        </p:grpSpPr>
        <p:sp>
          <p:nvSpPr>
            <p:cNvPr id="17" name="Oval 16"/>
            <p:cNvSpPr/>
            <p:nvPr userDrawn="1"/>
          </p:nvSpPr>
          <p:spPr>
            <a:xfrm>
              <a:off x="11450444" y="5848715"/>
              <a:ext cx="523535" cy="52353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 userDrawn="1"/>
          </p:nvSpPr>
          <p:spPr>
            <a:xfrm>
              <a:off x="11046411" y="5993832"/>
              <a:ext cx="724407" cy="724406"/>
            </a:xfrm>
            <a:prstGeom prst="ellipse">
              <a:avLst/>
            </a:prstGeom>
            <a:solidFill>
              <a:srgbClr val="F0F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98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663" y="6142842"/>
              <a:ext cx="363951" cy="426387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>
            <a:off x="1275243" y="2491219"/>
            <a:ext cx="5433170" cy="0"/>
          </a:xfrm>
          <a:prstGeom prst="line">
            <a:avLst/>
          </a:prstGeom>
          <a:ln w="381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Manual Input 21"/>
          <p:cNvSpPr>
            <a:spLocks noChangeAspect="1"/>
          </p:cNvSpPr>
          <p:nvPr userDrawn="1"/>
        </p:nvSpPr>
        <p:spPr>
          <a:xfrm rot="16200000" flipV="1">
            <a:off x="1133168" y="1733065"/>
            <a:ext cx="900228" cy="616080"/>
          </a:xfrm>
          <a:prstGeom prst="flowChartManualInpu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0"/>
          <a:lstStyle/>
          <a:p>
            <a:pPr algn="ctr"/>
            <a:endParaRPr lang="en-US" sz="1998" b="1" dirty="0">
              <a:solidFill>
                <a:srgbClr val="FFFFFF"/>
              </a:solidFill>
            </a:endParaRPr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1922310" y="1368240"/>
            <a:ext cx="6083049" cy="95732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vert="horz" lIns="90000" tIns="0" rIns="90000" bIns="36000" rtlCol="0" anchor="ctr" anchorCtr="0">
            <a:noAutofit/>
          </a:bodyPr>
          <a:lstStyle>
            <a:lvl1pPr>
              <a:defRPr sz="3198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46186" y="2094833"/>
            <a:ext cx="7220000" cy="276999"/>
          </a:xfrm>
        </p:spPr>
        <p:txBody>
          <a:bodyPr>
            <a:spAutoFit/>
          </a:bodyPr>
          <a:lstStyle>
            <a:lvl1pPr marL="0" indent="0">
              <a:buNone/>
              <a:defRPr lang="en-GB" sz="1799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508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8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3" cy="86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23723" y="6496184"/>
            <a:ext cx="158496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1201" y="6496184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2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153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2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667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999" b="1" i="0" baseline="0" dirty="0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2400"/>
            <a:ext cx="109728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646464"/>
              </a:solidFill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7033" cy="860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23723" y="6496184"/>
            <a:ext cx="158496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1201" y="6496184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904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9"/>
          <a:ext cx="158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65D5591-3089-485C-88E6-5C944993074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494739" y="6519672"/>
            <a:ext cx="1370886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51201" y="6519672"/>
            <a:ext cx="4579200" cy="201168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70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EE1FD04-28C6-41B6-9007-49DB44FBA6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0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EE1FD04-28C6-41B6-9007-49DB44FBA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21FD6C-DAD5-43E5-86E7-08AFA4A5BF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EYInterstate" panose="02000503020000020004" pitchFamily="2" charset="0"/>
              <a:ea typeface="+mj-ea"/>
              <a:cs typeface="Arial" panose="020B0604020202020204" pitchFamily="34" charset="0"/>
              <a:sym typeface="EYInterstate" panose="02000503020000020004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74938">
            <a:off x="-1503275" y="57909"/>
            <a:ext cx="8213995" cy="67170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149215" y="2240280"/>
            <a:ext cx="722000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9215" y="3218688"/>
            <a:ext cx="7220000" cy="645742"/>
          </a:xfrm>
        </p:spPr>
        <p:txBody>
          <a:bodyPr/>
          <a:lstStyle>
            <a:lvl1pPr marL="0" indent="0" algn="l">
              <a:buNone/>
              <a:defRPr sz="1999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</a:t>
            </a:r>
            <a:r>
              <a:rPr lang="en-US"/>
              <a:t>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168" y="5339038"/>
            <a:ext cx="987038" cy="1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51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8444B6-3185-4956-918D-DBE48709B7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14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8444B6-3185-4956-918D-DBE48709B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5F3813C-2F4B-47DB-AA9E-899A51DF3C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4355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E5C5C16-57CB-40A6-8369-29D55253B1D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65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"/>
            <a:ext cx="12192093" cy="6857950"/>
          </a:xfrm>
          <a:prstGeom prst="rect">
            <a:avLst/>
          </a:prstGeom>
        </p:spPr>
      </p:pic>
      <p:sp>
        <p:nvSpPr>
          <p:cNvPr id="37" name="TitleRectangle"/>
          <p:cNvSpPr>
            <a:spLocks/>
          </p:cNvSpPr>
          <p:nvPr userDrawn="1"/>
        </p:nvSpPr>
        <p:spPr bwMode="white">
          <a:xfrm>
            <a:off x="2836216" y="-1"/>
            <a:ext cx="9355784" cy="4048477"/>
          </a:xfrm>
          <a:prstGeom prst="rect">
            <a:avLst/>
          </a:prstGeom>
          <a:solidFill>
            <a:schemeClr val="bg2">
              <a:alpha val="9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5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 dirty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8270633" y="6381111"/>
            <a:ext cx="900497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16" b="1" baseline="0" noProof="0" dirty="0">
                <a:solidFill>
                  <a:schemeClr val="bg1"/>
                </a:solidFill>
                <a:latin typeface="+mn-lt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270634" y="6506724"/>
            <a:ext cx="381578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16" baseline="0" noProof="0">
                <a:solidFill>
                  <a:schemeClr val="bg1"/>
                </a:solidFill>
                <a:latin typeface="+mn-lt"/>
              </a:rPr>
              <a:t>Last Modified 7/16/2020 11:38 AM Turkey Standard Time</a:t>
            </a:r>
            <a:endParaRPr lang="en-US" sz="816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270635" y="6632336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816" baseline="0" noProof="0" dirty="0">
                <a:solidFill>
                  <a:schemeClr val="bg1"/>
                </a:solidFill>
                <a:latin typeface="+mn-lt"/>
              </a:rPr>
              <a:t>Printed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085967" y="1463556"/>
            <a:ext cx="8478152" cy="502445"/>
          </a:xfrm>
          <a:prstGeom prst="rect">
            <a:avLst/>
          </a:prstGeom>
        </p:spPr>
        <p:txBody>
          <a:bodyPr/>
          <a:lstStyle>
            <a:lvl1pPr>
              <a:defRPr sz="3265" b="0" baseline="0">
                <a:solidFill>
                  <a:schemeClr val="accent2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085967" y="3182433"/>
            <a:ext cx="8478152" cy="21982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28" cap="all" baseline="0">
                <a:solidFill>
                  <a:schemeClr val="accent6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085967" y="3652560"/>
            <a:ext cx="8478152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28" baseline="0" noProof="0" dirty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 dirty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 dirty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grpSp>
        <p:nvGrpSpPr>
          <p:cNvPr id="15" name="LogoImage">
            <a:extLst>
              <a:ext uri="{FF2B5EF4-FFF2-40B4-BE49-F238E27FC236}">
                <a16:creationId xmlns:a16="http://schemas.microsoft.com/office/drawing/2014/main" id="{EAB2229D-6370-488C-937F-1A93CFBD70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90573" y="263459"/>
            <a:ext cx="1741648" cy="553873"/>
            <a:chOff x="0" y="973"/>
            <a:chExt cx="7680" cy="2374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8E86CEE8-2C1E-45F7-BFA1-BEDA55D3573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65">
                <a:latin typeface="+mn-lt"/>
              </a:endParaRPr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B2102CC-8FC1-437F-921D-FAB1EA6588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051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65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744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gray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accent6"/>
                </a:solidFill>
              </a:rPr>
              <a:pPr lvl="0"/>
              <a:t>‹#›</a:t>
            </a:fld>
            <a:endParaRPr lang="en-US" sz="816" dirty="0">
              <a:solidFill>
                <a:schemeClr val="accent6"/>
              </a:solidFill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10465075" y="6639224"/>
            <a:ext cx="1050047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n-US" sz="816" baseline="0" noProof="0" dirty="0">
                <a:solidFill>
                  <a:schemeClr val="accent6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391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96" name="think-cell Slide" r:id="rId5" imgW="386" imgH="386" progId="TCLayout.ActiveDocument.1">
                  <p:embed/>
                </p:oleObj>
              </mc:Choice>
              <mc:Fallback>
                <p:oleObj name="think-cell Slide" r:id="rId5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"/>
          <p:cNvSpPr txBox="1">
            <a:spLocks/>
          </p:cNvSpPr>
          <p:nvPr userDrawn="1"/>
        </p:nvSpPr>
        <p:spPr bwMode="black">
          <a:xfrm>
            <a:off x="11652053" y="6639224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‹#›</a:t>
            </a:fld>
            <a:endParaRPr lang="en-US" sz="816" dirty="0">
              <a:solidFill>
                <a:schemeClr val="bg1"/>
              </a:solidFill>
            </a:endParaRPr>
          </a:p>
        </p:txBody>
      </p:sp>
      <p:sp>
        <p:nvSpPr>
          <p:cNvPr id="10" name="SlideLogoText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0465075" y="6639224"/>
            <a:ext cx="1050047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n-US" sz="816" baseline="0" noProof="0" dirty="0">
                <a:solidFill>
                  <a:schemeClr val="bg1"/>
                </a:solidFill>
                <a:latin typeface="+mn-lt"/>
                <a:ea typeface="+mn-ea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5815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2750-7CA8-4E3A-B636-A3293004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2BD6-2565-4CF6-88CC-AF8DC5DE4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213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2B43-D9DF-4B40-9CF4-DA99A9F3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4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0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3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9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5.xml"/><Relationship Id="rId7" Type="http://schemas.openxmlformats.org/officeDocument/2006/relationships/tags" Target="../tags/tag1.xml"/><Relationship Id="rId12" Type="http://schemas.openxmlformats.org/officeDocument/2006/relationships/tags" Target="../tags/tag6.xml"/><Relationship Id="rId17" Type="http://schemas.openxmlformats.org/officeDocument/2006/relationships/tags" Target="../tags/tag11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10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vmlDrawing" Target="../drawings/vmlDrawing1.vml"/><Relationship Id="rId11" Type="http://schemas.openxmlformats.org/officeDocument/2006/relationships/tags" Target="../tags/tag5.xml"/><Relationship Id="rId24" Type="http://schemas.openxmlformats.org/officeDocument/2006/relationships/oleObject" Target="../embeddings/oleObject1.bin"/><Relationship Id="rId5" Type="http://schemas.openxmlformats.org/officeDocument/2006/relationships/theme" Target="../theme/theme2.xml"/><Relationship Id="rId15" Type="http://schemas.openxmlformats.org/officeDocument/2006/relationships/tags" Target="../tags/tag9.xml"/><Relationship Id="rId23" Type="http://schemas.openxmlformats.org/officeDocument/2006/relationships/tags" Target="../tags/tag17.xml"/><Relationship Id="rId10" Type="http://schemas.openxmlformats.org/officeDocument/2006/relationships/tags" Target="../tags/tag4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3.xml"/><Relationship Id="rId14" Type="http://schemas.openxmlformats.org/officeDocument/2006/relationships/tags" Target="../tags/tag8.xml"/><Relationship Id="rId22" Type="http://schemas.openxmlformats.org/officeDocument/2006/relationships/tags" Target="../tags/tag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tags" Target="../tags/tag23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vmlDrawing" Target="../drawings/vmlDrawing5.vml"/><Relationship Id="rId45" Type="http://schemas.openxmlformats.org/officeDocument/2006/relationships/image" Target="../media/image6.wmf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image" Target="../media/image5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oleObject" Target="../embeddings/oleObject5.bin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41" Type="http://schemas.openxmlformats.org/officeDocument/2006/relationships/tags" Target="../tags/tag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56.xml"/><Relationship Id="rId21" Type="http://schemas.openxmlformats.org/officeDocument/2006/relationships/tags" Target="../tags/tag99.xml"/><Relationship Id="rId7" Type="http://schemas.openxmlformats.org/officeDocument/2006/relationships/vmlDrawing" Target="../drawings/vmlDrawing43.v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oleObject" Target="../embeddings/oleObject43.bin"/><Relationship Id="rId2" Type="http://schemas.openxmlformats.org/officeDocument/2006/relationships/slideLayout" Target="../slideLayouts/slideLayout55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5" Type="http://schemas.openxmlformats.org/officeDocument/2006/relationships/slideLayout" Target="../slideLayouts/slideLayout58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4" Type="http://schemas.openxmlformats.org/officeDocument/2006/relationships/slideLayout" Target="../slideLayouts/slideLayout57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40C1C-E499-4EE9-8945-B7F776F886FF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EC6CD-E9F6-467B-9C1C-A14B91179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"/>
            </p:custDataLst>
          </p:nvPr>
        </p:nvGraphicFramePr>
        <p:xfrm>
          <a:off x="1" y="2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think-cell Slide" r:id="rId24" imgW="270" imgH="270" progId="TCLayout.ActiveDocument.1">
                  <p:embed/>
                </p:oleObj>
              </mc:Choice>
              <mc:Fallback>
                <p:oleObj name="think-cell Slide" r:id="rId2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" y="2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8"/>
            </p:custDataLst>
          </p:nvPr>
        </p:nvSpPr>
        <p:spPr bwMode="auto">
          <a:xfrm>
            <a:off x="1" y="2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220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gray">
          <a:xfrm flipH="1">
            <a:off x="10658005" y="51838"/>
            <a:ext cx="1231563" cy="9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42752"/>
            <a:endParaRPr lang="x-none" sz="624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gray">
          <a:xfrm rot="5400000">
            <a:off x="11055822" y="1979088"/>
            <a:ext cx="2082301" cy="9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624" baseline="0" noProof="0">
                <a:solidFill>
                  <a:schemeClr val="accent6"/>
                </a:solidFill>
                <a:latin typeface="+mn-lt"/>
                <a:ea typeface="+mn-ea"/>
              </a:rPr>
              <a:t>Last Modified 28.01.2020 13:17 Azerbaijan Standard Time</a:t>
            </a:r>
            <a:endParaRPr lang="x-none" sz="624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gray">
          <a:xfrm rot="5400000">
            <a:off x="11969529" y="4197071"/>
            <a:ext cx="254878" cy="9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x-none" sz="624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9" y="234867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x-none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61987" y="77305"/>
            <a:ext cx="501740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x-none" sz="816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61989" y="556170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x-none" sz="1632" baseline="0" noProof="0" dirty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 userDrawn="1"/>
        </p:nvGrpSpPr>
        <p:grpSpPr bwMode="gray">
          <a:xfrm>
            <a:off x="161988" y="6432383"/>
            <a:ext cx="11630453" cy="333665"/>
            <a:chOff x="75" y="3935"/>
            <a:chExt cx="5385" cy="206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gray">
            <a:xfrm>
              <a:off x="75" y="3935"/>
              <a:ext cx="5385" cy="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>
              <a:spAutoFit/>
            </a:bodyPr>
            <a:lstStyle>
              <a:lvl1pPr marL="104775" indent="-1047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lang="x-none"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lang="x-none"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85846" indent="-85846">
                <a:defRPr lang="x-none"/>
              </a:pPr>
              <a:r>
                <a:rPr lang="x-none" sz="816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gray">
            <a:xfrm>
              <a:off x="75" y="4062"/>
              <a:ext cx="5152" cy="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marL="529651" indent="-529651" defTabSz="1242752">
                <a:tabLst/>
              </a:pPr>
              <a:r>
                <a:rPr lang="x-none" sz="816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SOURCE : Source</a:t>
              </a:r>
              <a:endParaRPr lang="en-US" sz="816" baseline="0" noProof="0" dirty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71626" y="2615195"/>
            <a:ext cx="5801188" cy="1256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x-none" dirty="0"/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2371623" y="1894525"/>
            <a:ext cx="5801188" cy="531278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1632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x-none" sz="1632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 userDrawn="1"/>
        </p:nvSpPr>
        <p:spPr bwMode="gray">
          <a:xfrm>
            <a:off x="11759232" y="6640503"/>
            <a:ext cx="128240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x-none" sz="816" baseline="0" smtClean="0">
                <a:solidFill>
                  <a:schemeClr val="accent6"/>
                </a:solidFill>
              </a:rPr>
              <a:pPr lvl="0" algn="r"/>
              <a:t>‹#›</a:t>
            </a:fld>
            <a:endParaRPr lang="x-none" sz="816" baseline="0" dirty="0">
              <a:solidFill>
                <a:schemeClr val="accent6"/>
              </a:solidFill>
            </a:endParaRPr>
          </a:p>
        </p:txBody>
      </p:sp>
      <p:grpSp>
        <p:nvGrpSpPr>
          <p:cNvPr id="59" name="LegendBoxes" hidden="1"/>
          <p:cNvGrpSpPr>
            <a:grpSpLocks/>
          </p:cNvGrpSpPr>
          <p:nvPr userDrawn="1"/>
        </p:nvGrpSpPr>
        <p:grpSpPr bwMode="auto">
          <a:xfrm>
            <a:off x="11123880" y="269957"/>
            <a:ext cx="773113" cy="1001714"/>
            <a:chOff x="4936" y="176"/>
            <a:chExt cx="487" cy="631"/>
          </a:xfrm>
        </p:grpSpPr>
        <p:sp>
          <p:nvSpPr>
            <p:cNvPr id="102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03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04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05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06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07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08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09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4">
                <a:latin typeface="+mn-lt"/>
              </a:endParaRPr>
            </a:p>
          </p:txBody>
        </p:sp>
      </p:grpSp>
      <p:grpSp>
        <p:nvGrpSpPr>
          <p:cNvPr id="110" name="LegendLines" hidden="1"/>
          <p:cNvGrpSpPr>
            <a:grpSpLocks/>
          </p:cNvGrpSpPr>
          <p:nvPr userDrawn="1"/>
        </p:nvGrpSpPr>
        <p:grpSpPr bwMode="auto">
          <a:xfrm>
            <a:off x="10815913" y="269956"/>
            <a:ext cx="1081088" cy="735014"/>
            <a:chOff x="4750" y="176"/>
            <a:chExt cx="681" cy="463"/>
          </a:xfrm>
        </p:grpSpPr>
        <p:sp>
          <p:nvSpPr>
            <p:cNvPr id="111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12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13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24">
                <a:latin typeface="+mn-lt"/>
              </a:endParaRPr>
            </a:p>
          </p:txBody>
        </p:sp>
        <p:sp>
          <p:nvSpPr>
            <p:cNvPr id="114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15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16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7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</p:grpSp>
      <p:grpSp>
        <p:nvGrpSpPr>
          <p:cNvPr id="117" name="McKSticker" hidden="1"/>
          <p:cNvGrpSpPr/>
          <p:nvPr userDrawn="1"/>
        </p:nvGrpSpPr>
        <p:grpSpPr bwMode="auto">
          <a:xfrm>
            <a:off x="11149641" y="269957"/>
            <a:ext cx="737830" cy="153247"/>
            <a:chOff x="8002946" y="285750"/>
            <a:chExt cx="737829" cy="153246"/>
          </a:xfrm>
        </p:grpSpPr>
        <p:sp>
          <p:nvSpPr>
            <p:cNvPr id="118" name="StickerRectangle"/>
            <p:cNvSpPr>
              <a:spLocks noChangeArrowheads="1"/>
            </p:cNvSpPr>
            <p:nvPr/>
          </p:nvSpPr>
          <p:spPr bwMode="auto">
            <a:xfrm>
              <a:off x="8002946" y="285750"/>
              <a:ext cx="737829" cy="15324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526">
                <a:buClr>
                  <a:schemeClr val="tx2"/>
                </a:buClr>
              </a:pPr>
              <a:r>
                <a:rPr lang="en-US" sz="816" baseline="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19" name="AutoShape 31"/>
            <p:cNvCxnSpPr>
              <a:cxnSpLocks noChangeShapeType="1"/>
              <a:stCxn id="118" idx="2"/>
              <a:endCxn id="118" idx="4"/>
            </p:cNvCxnSpPr>
            <p:nvPr/>
          </p:nvCxnSpPr>
          <p:spPr bwMode="auto">
            <a:xfrm>
              <a:off x="8002946" y="285750"/>
              <a:ext cx="0" cy="15324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AutoShape 32"/>
            <p:cNvCxnSpPr>
              <a:cxnSpLocks noChangeShapeType="1"/>
              <a:stCxn id="118" idx="4"/>
              <a:endCxn id="118" idx="6"/>
            </p:cNvCxnSpPr>
            <p:nvPr/>
          </p:nvCxnSpPr>
          <p:spPr bwMode="auto">
            <a:xfrm>
              <a:off x="8002946" y="438996"/>
              <a:ext cx="73782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1" name="LegendMoons" hidden="1"/>
          <p:cNvGrpSpPr/>
          <p:nvPr userDrawn="1"/>
        </p:nvGrpSpPr>
        <p:grpSpPr bwMode="auto">
          <a:xfrm>
            <a:off x="11057055" y="269956"/>
            <a:ext cx="840049" cy="1306516"/>
            <a:chOff x="6655594" y="273840"/>
            <a:chExt cx="840047" cy="1306516"/>
          </a:xfrm>
        </p:grpSpPr>
        <p:grpSp>
          <p:nvGrpSpPr>
            <p:cNvPr id="122" name="MoonLegend1"/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40" name="Oval 38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41" name="Arc 39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23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38" name="Oval 4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39" name="Arc 42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24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36" name="Oval 47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37" name="Arc 48"/>
              <p:cNvSpPr>
                <a:spLocks noChangeAspect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grpSp>
          <p:nvGrpSpPr>
            <p:cNvPr id="125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34" name="Oval 50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35" name="Oval 51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  <p:sp>
          <p:nvSpPr>
            <p:cNvPr id="126" name="Legend1"/>
            <p:cNvSpPr>
              <a:spLocks noChangeArrowheads="1"/>
            </p:cNvSpPr>
            <p:nvPr/>
          </p:nvSpPr>
          <p:spPr bwMode="auto">
            <a:xfrm>
              <a:off x="6976269" y="286540"/>
              <a:ext cx="51937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127" name="Legend2"/>
            <p:cNvSpPr>
              <a:spLocks noChangeArrowheads="1"/>
            </p:cNvSpPr>
            <p:nvPr/>
          </p:nvSpPr>
          <p:spPr bwMode="auto">
            <a:xfrm>
              <a:off x="6976269" y="561178"/>
              <a:ext cx="51937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128" name="Legend3"/>
            <p:cNvSpPr>
              <a:spLocks noChangeArrowheads="1"/>
            </p:cNvSpPr>
            <p:nvPr/>
          </p:nvSpPr>
          <p:spPr bwMode="auto">
            <a:xfrm>
              <a:off x="6976269" y="835817"/>
              <a:ext cx="51937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sp>
          <p:nvSpPr>
            <p:cNvPr id="129" name="Legend4"/>
            <p:cNvSpPr>
              <a:spLocks noChangeArrowheads="1"/>
            </p:cNvSpPr>
            <p:nvPr/>
          </p:nvSpPr>
          <p:spPr bwMode="auto">
            <a:xfrm>
              <a:off x="6976269" y="1107280"/>
              <a:ext cx="51937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>
                  <a:latin typeface="+mn-lt"/>
                </a:rPr>
                <a:t>Legend</a:t>
              </a:r>
            </a:p>
          </p:txBody>
        </p:sp>
        <p:sp>
          <p:nvSpPr>
            <p:cNvPr id="130" name="Legend5"/>
            <p:cNvSpPr>
              <a:spLocks noChangeArrowheads="1"/>
            </p:cNvSpPr>
            <p:nvPr/>
          </p:nvSpPr>
          <p:spPr bwMode="auto">
            <a:xfrm>
              <a:off x="6976269" y="1383505"/>
              <a:ext cx="519372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dirty="0">
                  <a:latin typeface="+mn-lt"/>
                </a:rPr>
                <a:t>Legend</a:t>
              </a:r>
            </a:p>
          </p:txBody>
        </p:sp>
        <p:grpSp>
          <p:nvGrpSpPr>
            <p:cNvPr id="131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32" name="Oval 47"/>
              <p:cNvSpPr>
                <a:spLocks noChangeAspect="1"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  <p:sp>
            <p:nvSpPr>
              <p:cNvPr id="133" name="Arc 48"/>
              <p:cNvSpPr>
                <a:spLocks noChangeAspec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4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4011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1242752" rtl="0" eaLnBrk="1" fontAlgn="base" hangingPunct="1">
        <a:spcBef>
          <a:spcPct val="0"/>
        </a:spcBef>
        <a:spcAft>
          <a:spcPct val="0"/>
        </a:spcAft>
        <a:tabLst>
          <a:tab pos="374588" algn="l"/>
        </a:tabLst>
        <a:defRPr lang="x-none"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2pPr>
      <a:lvl3pPr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3pPr>
      <a:lvl4pPr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4pPr>
      <a:lvl5pPr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5pPr>
      <a:lvl6pPr marL="634596"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6pPr>
      <a:lvl7pPr marL="1269193"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7pPr>
      <a:lvl8pPr marL="1903787"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8pPr>
      <a:lvl9pPr marL="2538384" algn="l" defTabSz="1242752" rtl="0" eaLnBrk="1" fontAlgn="base" hangingPunct="1">
        <a:spcBef>
          <a:spcPct val="0"/>
        </a:spcBef>
        <a:spcAft>
          <a:spcPct val="0"/>
        </a:spcAft>
        <a:defRPr lang="x-none" sz="2636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1632" baseline="0">
          <a:solidFill>
            <a:schemeClr val="tx1"/>
          </a:solidFill>
          <a:latin typeface="+mn-lt"/>
          <a:ea typeface="+mn-ea"/>
          <a:cs typeface="+mn-cs"/>
        </a:defRPr>
      </a:lvl1pPr>
      <a:lvl2pPr marL="195922" indent="-195922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x-none" sz="1632" baseline="0">
          <a:solidFill>
            <a:schemeClr val="tx1"/>
          </a:solidFill>
          <a:latin typeface="+mn-lt"/>
        </a:defRPr>
      </a:lvl2pPr>
      <a:lvl3pPr marL="466481" indent="-270559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x-none" sz="1632" baseline="0">
          <a:solidFill>
            <a:schemeClr val="tx1"/>
          </a:solidFill>
          <a:latin typeface="+mn-lt"/>
        </a:defRPr>
      </a:lvl3pPr>
      <a:lvl4pPr marL="625085" indent="-158604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x-none" sz="1632" baseline="0">
          <a:solidFill>
            <a:schemeClr val="tx1"/>
          </a:solidFill>
          <a:latin typeface="+mn-lt"/>
        </a:defRPr>
      </a:lvl4pPr>
      <a:lvl5pPr marL="765029" indent="-130615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1632" baseline="0">
          <a:solidFill>
            <a:schemeClr val="tx1"/>
          </a:solidFill>
          <a:latin typeface="+mn-lt"/>
        </a:defRPr>
      </a:lvl5pPr>
      <a:lvl6pPr marL="1040737" indent="-180684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220" baseline="0">
          <a:solidFill>
            <a:schemeClr val="tx1"/>
          </a:solidFill>
          <a:latin typeface="+mn-lt"/>
        </a:defRPr>
      </a:lvl6pPr>
      <a:lvl7pPr marL="1040737" indent="-180684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220" baseline="0">
          <a:solidFill>
            <a:schemeClr val="tx1"/>
          </a:solidFill>
          <a:latin typeface="+mn-lt"/>
        </a:defRPr>
      </a:lvl7pPr>
      <a:lvl8pPr marL="1040737" indent="-180684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220" baseline="0">
          <a:solidFill>
            <a:schemeClr val="tx1"/>
          </a:solidFill>
          <a:latin typeface="+mn-lt"/>
        </a:defRPr>
      </a:lvl8pPr>
      <a:lvl9pPr marL="1040737" indent="-180684" algn="l" defTabSz="12427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220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34596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2pPr>
      <a:lvl3pPr marL="1269193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3pPr>
      <a:lvl4pPr marL="1903787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4pPr>
      <a:lvl5pPr marL="2538384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5pPr>
      <a:lvl6pPr marL="3172980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6pPr>
      <a:lvl7pPr marL="3807577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7pPr>
      <a:lvl8pPr marL="4442172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8pPr>
      <a:lvl9pPr marL="5076769" algn="l" defTabSz="1269193" rtl="0" eaLnBrk="1" latinLnBrk="0" hangingPunct="1">
        <a:defRPr lang="x-none" sz="24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55F6C00-E8B7-4B38-BE48-F538C4771C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" name="think-cell Slide" r:id="rId43" imgW="493" imgH="493" progId="TCLayout.ActiveDocument.1">
                  <p:embed/>
                </p:oleObj>
              </mc:Choice>
              <mc:Fallback>
                <p:oleObj name="think-cell Slide" r:id="rId43" imgW="493" imgH="49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55F6C00-E8B7-4B38-BE48-F538C4771C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C396A2F-983D-4132-A314-CB47E3D6FCE6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999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6519672"/>
            <a:ext cx="885139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99" dirty="0">
                <a:solidFill>
                  <a:srgbClr val="646464"/>
                </a:solidFill>
              </a:rPr>
              <a:t>Page </a:t>
            </a:r>
            <a:fld id="{9AE4D82F-B047-469B-AC52-A46321747EAF}" type="slidenum">
              <a:rPr lang="en-US" sz="1099" smtClean="0">
                <a:solidFill>
                  <a:srgbClr val="646464"/>
                </a:solidFill>
              </a:rPr>
              <a:pPr/>
              <a:t>‹#›</a:t>
            </a:fld>
            <a:endParaRPr lang="en-US" sz="1099" dirty="0">
              <a:solidFill>
                <a:srgbClr val="646464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135" y="6327648"/>
            <a:ext cx="399711" cy="4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</p:sldLayoutIdLst>
  <p:hf sldNum="0"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999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399" kern="1200">
          <a:solidFill>
            <a:schemeClr val="bg1"/>
          </a:solidFill>
          <a:latin typeface="+mn-lt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+mn-lt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+mn-lt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+mn-lt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+mn-lt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48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9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76" b="0" i="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4" name="Working Draft"/>
          <p:cNvSpPr txBox="1">
            <a:spLocks noChangeArrowheads="1"/>
          </p:cNvSpPr>
          <p:nvPr/>
        </p:nvSpPr>
        <p:spPr bwMode="gray">
          <a:xfrm rot="5400000">
            <a:off x="11100704" y="1980017"/>
            <a:ext cx="199253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12" baseline="0" noProof="0">
                <a:solidFill>
                  <a:schemeClr val="accent6"/>
                </a:solidFill>
                <a:latin typeface="+mn-lt"/>
                <a:ea typeface="+mn-ea"/>
              </a:rPr>
              <a:t>Last Modified 7/16/2020 11:38 AM Turkey Standard Time</a:t>
            </a:r>
            <a:endParaRPr lang="en-US" sz="61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35" name="Printed"/>
          <p:cNvSpPr txBox="1">
            <a:spLocks noChangeArrowheads="1"/>
          </p:cNvSpPr>
          <p:nvPr/>
        </p:nvSpPr>
        <p:spPr bwMode="gray">
          <a:xfrm rot="5400000">
            <a:off x="11970213" y="4197040"/>
            <a:ext cx="253513" cy="9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612" baseline="0" noProof="0" dirty="0">
                <a:solidFill>
                  <a:schemeClr val="accent6"/>
                </a:solidFill>
                <a:latin typeface="+mn-lt"/>
                <a:ea typeface="+mn-ea"/>
              </a:rPr>
              <a:t>Printed</a:t>
            </a: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234865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61985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16" cap="all" baseline="0" noProof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61987" y="566136"/>
            <a:ext cx="11725484" cy="25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chemeClr val="accent6"/>
                </a:solidFill>
                <a:latin typeface="+mn-lt"/>
                <a:ea typeface="+mn-ea"/>
              </a:rPr>
              <a:t>CLIENT</a:t>
            </a:r>
            <a:endParaRPr lang="en-US" sz="1632" baseline="0" noProof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n-US" sz="816" baseline="0" noProof="0" dirty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>
              <a:tabLst/>
            </a:pPr>
            <a:r>
              <a:rPr lang="en-US" sz="816" baseline="0" noProof="0" dirty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32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sz="1632" baseline="0" noProof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chemeClr val="tx2"/>
                </a:buClr>
              </a:pPr>
              <a:r>
                <a:rPr lang="en-US" sz="816" baseline="0" dirty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5" baseline="0" dirty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5" baseline="0" dirty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 dirty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5" baseline="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s://en.wikipedia.org/wiki/Bank_of_America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arıncı qalstuklar və yarırəsmi stil - «UNİBANK»DA NECƏ GEYİNİRLƏR - STYLE  - FED.az">
            <a:extLst>
              <a:ext uri="{FF2B5EF4-FFF2-40B4-BE49-F238E27FC236}">
                <a16:creationId xmlns:a16="http://schemas.microsoft.com/office/drawing/2014/main" id="{3023C419-4DBF-5049-9958-9942AC7CC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" r="8922"/>
          <a:stretch/>
        </p:blipFill>
        <p:spPr bwMode="auto">
          <a:xfrm>
            <a:off x="0" y="-84019"/>
            <a:ext cx="12192000" cy="70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5">
            <a:extLst>
              <a:ext uri="{FF2B5EF4-FFF2-40B4-BE49-F238E27FC236}">
                <a16:creationId xmlns:a16="http://schemas.microsoft.com/office/drawing/2014/main" id="{97B33C8A-11AB-934E-B81D-5C0BC768D7A4}"/>
              </a:ext>
            </a:extLst>
          </p:cNvPr>
          <p:cNvSpPr>
            <a:spLocks/>
          </p:cNvSpPr>
          <p:nvPr/>
        </p:nvSpPr>
        <p:spPr>
          <a:xfrm>
            <a:off x="-14288" y="-91730"/>
            <a:ext cx="12206288" cy="7056782"/>
          </a:xfrm>
          <a:prstGeom prst="rect">
            <a:avLst/>
          </a:prstGeom>
          <a:solidFill>
            <a:srgbClr val="FF6011">
              <a:alpha val="81000"/>
            </a:srgbClr>
          </a:solidFill>
          <a:ln w="9525" cap="flat" cmpd="sng" algn="ctr">
            <a:noFill/>
            <a:prstDash val="solid"/>
          </a:ln>
          <a:effectLst/>
        </p:spPr>
        <p:txBody>
          <a:bodyPr wrap="none" lIns="0" tIns="0" rIns="0" bIns="0"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-20" normalizeH="0" baseline="0" noProof="0" dirty="0">
              <a:ln>
                <a:noFill/>
              </a:ln>
              <a:solidFill>
                <a:srgbClr val="0029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6F1E9E7-4457-3145-B9DA-3257C261E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</a:t>
            </a:r>
            <a:endParaRPr lang="ru-AZ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F961E36-8E26-0348-869D-9B786C9E3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</a:t>
            </a:r>
            <a:endParaRPr lang="ru-AZ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5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1BE2EB-250F-2042-B06E-20922053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116830"/>
            <a:ext cx="10515600" cy="1325563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C88E6-B1FE-1B4E-9AC2-A8C7DB283C15}"/>
              </a:ext>
            </a:extLst>
          </p:cNvPr>
          <p:cNvSpPr txBox="1"/>
          <p:nvPr/>
        </p:nvSpPr>
        <p:spPr>
          <a:xfrm>
            <a:off x="1763396" y="2720695"/>
            <a:ext cx="38358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speech, Hugh McColl, Jr. said, “As every school child knows,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dinosaur didn’t survive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Ice Age…. It’s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 that he lacked the capacity to evolve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just didn’t have the time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Unlike the dinosaur, bankers can see the changes ahead.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 have a choice in the matter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 dinosaur never did.”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87103-521D-854B-B45D-C15F985FF57B}"/>
              </a:ext>
            </a:extLst>
          </p:cNvPr>
          <p:cNvSpPr txBox="1"/>
          <p:nvPr/>
        </p:nvSpPr>
        <p:spPr>
          <a:xfrm>
            <a:off x="1763396" y="1886801"/>
            <a:ext cx="2684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Hugh McColl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Former Chairman, CEO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 tooltip="Bank of America"/>
              </a:rPr>
              <a:t>Bank of America</a:t>
            </a:r>
            <a:endParaRPr lang="ru-A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02" name="Picture 2" descr="Hugh L. McColl, Jr. by John Seibels Walker - Art Renewal Center">
            <a:extLst>
              <a:ext uri="{FF2B5EF4-FFF2-40B4-BE49-F238E27FC236}">
                <a16:creationId xmlns:a16="http://schemas.microsoft.com/office/drawing/2014/main" id="{BBA89ED6-1015-D24D-BCFA-D82654DDB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75" y="1934907"/>
            <a:ext cx="1292578" cy="129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BE3B69-1197-7849-9094-44ABFE06B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08" y="1134588"/>
            <a:ext cx="5640917" cy="1446608"/>
          </a:xfrm>
          <a:prstGeom prst="rect">
            <a:avLst/>
          </a:prstGeom>
        </p:spPr>
      </p:pic>
      <p:pic>
        <p:nvPicPr>
          <p:cNvPr id="10" name="Рисунок 9" descr="Изображение выглядит как оранжевый, автомобиль, грузовик, припаркован&#10;&#10;Автоматически созданное описание">
            <a:extLst>
              <a:ext uri="{FF2B5EF4-FFF2-40B4-BE49-F238E27FC236}">
                <a16:creationId xmlns:a16="http://schemas.microsoft.com/office/drawing/2014/main" id="{0599D20C-DA4E-6A4E-8555-351453AF1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577" y="2435889"/>
            <a:ext cx="4118448" cy="2211577"/>
          </a:xfrm>
          <a:prstGeom prst="rect">
            <a:avLst/>
          </a:prstGeom>
        </p:spPr>
      </p:pic>
      <p:pic>
        <p:nvPicPr>
          <p:cNvPr id="102406" name="Picture 6">
            <a:extLst>
              <a:ext uri="{FF2B5EF4-FFF2-40B4-BE49-F238E27FC236}">
                <a16:creationId xmlns:a16="http://schemas.microsoft.com/office/drawing/2014/main" id="{AC560768-2C53-1D4D-9C83-77198E51A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3040" y="2435889"/>
            <a:ext cx="1069622" cy="10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Акционеры Vodafone Украина переизбрали набсовет и ввели в его состав  менеджеров — «Interfax» — последние новости Азербайджана, Грузии и Армении">
            <a:extLst>
              <a:ext uri="{FF2B5EF4-FFF2-40B4-BE49-F238E27FC236}">
                <a16:creationId xmlns:a16="http://schemas.microsoft.com/office/drawing/2014/main" id="{DA91D07A-F989-E14F-B308-95AFE9C3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93" y="756611"/>
            <a:ext cx="1095274" cy="8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E8F2182-482B-6A4C-9DEC-A2F4BA7B5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89" y="3653438"/>
            <a:ext cx="3295712" cy="24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8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1BE2EB-250F-2042-B06E-20922053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116830"/>
            <a:ext cx="10515600" cy="1325563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Problems on todays the periphery is our problem tomorrow</a:t>
            </a:r>
            <a:endParaRPr lang="ru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338854-4C18-CB41-8711-2C09B868B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7"/>
          <a:stretch/>
        </p:blipFill>
        <p:spPr>
          <a:xfrm>
            <a:off x="4276326" y="1106149"/>
            <a:ext cx="2977158" cy="16320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8C3A17-6719-BD46-8DCB-5F25F2D44325}"/>
              </a:ext>
            </a:extLst>
          </p:cNvPr>
          <p:cNvSpPr txBox="1"/>
          <p:nvPr/>
        </p:nvSpPr>
        <p:spPr>
          <a:xfrm>
            <a:off x="825134" y="1622276"/>
            <a:ext cx="316657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Telecoms struggling with declining revenues on voice and ARPU, even if data revenue is growing (however due to economics of scale – lower cost price per unit – telecoms adjusting prices on data)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Telecoms capital cost them too much: too much to earn more tomorrow than today, and too much to be profitable in the future in they not differentiate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There is only one way for telecoms not to die like dinosaurs –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start to be convergent and they have already started: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Transform from telecom to FinTech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Strategic Partnership with Banks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Partnership with FinTech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Going to OTT market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A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itleTrackerNum 3">
            <a:extLst>
              <a:ext uri="{FF2B5EF4-FFF2-40B4-BE49-F238E27FC236}">
                <a16:creationId xmlns:a16="http://schemas.microsoft.com/office/drawing/2014/main" id="{29E00EFB-7FB8-E24F-8A24-ABFB47C93936}"/>
              </a:ext>
            </a:extLst>
          </p:cNvPr>
          <p:cNvSpPr>
            <a:spLocks/>
          </p:cNvSpPr>
          <p:nvPr/>
        </p:nvSpPr>
        <p:spPr>
          <a:xfrm>
            <a:off x="448472" y="1679136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itleTrackerNum 3">
            <a:extLst>
              <a:ext uri="{FF2B5EF4-FFF2-40B4-BE49-F238E27FC236}">
                <a16:creationId xmlns:a16="http://schemas.microsoft.com/office/drawing/2014/main" id="{E0307465-A3CB-DA42-9AF7-25F5C9C4D922}"/>
              </a:ext>
            </a:extLst>
          </p:cNvPr>
          <p:cNvSpPr>
            <a:spLocks/>
          </p:cNvSpPr>
          <p:nvPr/>
        </p:nvSpPr>
        <p:spPr>
          <a:xfrm>
            <a:off x="445301" y="3128000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40" name="TitleTrackerNum 3">
            <a:extLst>
              <a:ext uri="{FF2B5EF4-FFF2-40B4-BE49-F238E27FC236}">
                <a16:creationId xmlns:a16="http://schemas.microsoft.com/office/drawing/2014/main" id="{5F641FB9-693D-BC45-AD40-7D3B4F3B8E7B}"/>
              </a:ext>
            </a:extLst>
          </p:cNvPr>
          <p:cNvSpPr>
            <a:spLocks/>
          </p:cNvSpPr>
          <p:nvPr/>
        </p:nvSpPr>
        <p:spPr>
          <a:xfrm>
            <a:off x="463858" y="4177914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C6BBFC9-320B-EB4E-B658-5CB6CDD73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03" y="2991557"/>
            <a:ext cx="7103934" cy="3557078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52EC146-5232-5F4D-AD14-7F0253F2B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6"/>
          <a:stretch/>
        </p:blipFill>
        <p:spPr>
          <a:xfrm>
            <a:off x="7688470" y="1055939"/>
            <a:ext cx="2977158" cy="16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7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1BE2EB-250F-2042-B06E-20922053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116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Opportunity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Bank and Telecoms should be as one to surge</a:t>
            </a:r>
            <a:endParaRPr lang="ru-AZ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29E9A52-D353-204C-B66B-ED8827C810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0" y="1295638"/>
            <a:ext cx="8170824" cy="28040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C320B6-E4B0-A84B-AF8A-B33264D0F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744" y="1389564"/>
            <a:ext cx="2463800" cy="13081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2E7001-8ED3-AB4F-9069-8A6D3771B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05" y="2284445"/>
            <a:ext cx="1714500" cy="13081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B17387E-7706-054E-9B4A-E3DF87D48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16" y="3592545"/>
            <a:ext cx="2679700" cy="749300"/>
          </a:xfrm>
          <a:prstGeom prst="rect">
            <a:avLst/>
          </a:prstGeom>
        </p:spPr>
      </p:pic>
      <p:sp>
        <p:nvSpPr>
          <p:cNvPr id="35" name="TitleTrackerNum 3">
            <a:extLst>
              <a:ext uri="{FF2B5EF4-FFF2-40B4-BE49-F238E27FC236}">
                <a16:creationId xmlns:a16="http://schemas.microsoft.com/office/drawing/2014/main" id="{916C3925-8658-8A4C-8E2A-8B709B9EA6E2}"/>
              </a:ext>
            </a:extLst>
          </p:cNvPr>
          <p:cNvSpPr>
            <a:spLocks/>
          </p:cNvSpPr>
          <p:nvPr/>
        </p:nvSpPr>
        <p:spPr>
          <a:xfrm>
            <a:off x="8922305" y="1513005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itleTrackerNum 3">
            <a:extLst>
              <a:ext uri="{FF2B5EF4-FFF2-40B4-BE49-F238E27FC236}">
                <a16:creationId xmlns:a16="http://schemas.microsoft.com/office/drawing/2014/main" id="{5D34FDB8-8AA7-8540-9DD3-62B08938D7DA}"/>
              </a:ext>
            </a:extLst>
          </p:cNvPr>
          <p:cNvSpPr>
            <a:spLocks/>
          </p:cNvSpPr>
          <p:nvPr/>
        </p:nvSpPr>
        <p:spPr>
          <a:xfrm>
            <a:off x="9493987" y="2447041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itleTrackerNum 3">
            <a:extLst>
              <a:ext uri="{FF2B5EF4-FFF2-40B4-BE49-F238E27FC236}">
                <a16:creationId xmlns:a16="http://schemas.microsoft.com/office/drawing/2014/main" id="{295B92D8-0698-9C46-8CC2-FDD15FD8B271}"/>
              </a:ext>
            </a:extLst>
          </p:cNvPr>
          <p:cNvSpPr>
            <a:spLocks/>
          </p:cNvSpPr>
          <p:nvPr/>
        </p:nvSpPr>
        <p:spPr>
          <a:xfrm>
            <a:off x="8801025" y="3592545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7" name="Рисунок 16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0C8F82F9-1EEA-E642-ACFF-629668671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025" y="4487426"/>
            <a:ext cx="2311400" cy="787400"/>
          </a:xfrm>
          <a:prstGeom prst="rect">
            <a:avLst/>
          </a:prstGeom>
        </p:spPr>
      </p:pic>
      <p:sp>
        <p:nvSpPr>
          <p:cNvPr id="40" name="TitleTrackerNum 3">
            <a:extLst>
              <a:ext uri="{FF2B5EF4-FFF2-40B4-BE49-F238E27FC236}">
                <a16:creationId xmlns:a16="http://schemas.microsoft.com/office/drawing/2014/main" id="{C086D205-1B7F-C24F-B96E-F02E5F27EC68}"/>
              </a:ext>
            </a:extLst>
          </p:cNvPr>
          <p:cNvSpPr>
            <a:spLocks/>
          </p:cNvSpPr>
          <p:nvPr/>
        </p:nvSpPr>
        <p:spPr>
          <a:xfrm>
            <a:off x="9050588" y="4520593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TitleTrackerNum 3">
            <a:extLst>
              <a:ext uri="{FF2B5EF4-FFF2-40B4-BE49-F238E27FC236}">
                <a16:creationId xmlns:a16="http://schemas.microsoft.com/office/drawing/2014/main" id="{FD8456BE-0573-F94A-8505-4F78499F7DC2}"/>
              </a:ext>
            </a:extLst>
          </p:cNvPr>
          <p:cNvSpPr>
            <a:spLocks/>
          </p:cNvSpPr>
          <p:nvPr/>
        </p:nvSpPr>
        <p:spPr>
          <a:xfrm>
            <a:off x="499032" y="4325426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A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itleTrackerNum 3">
            <a:extLst>
              <a:ext uri="{FF2B5EF4-FFF2-40B4-BE49-F238E27FC236}">
                <a16:creationId xmlns:a16="http://schemas.microsoft.com/office/drawing/2014/main" id="{D7F2E1BE-78DD-1048-8476-3C451D10EB70}"/>
              </a:ext>
            </a:extLst>
          </p:cNvPr>
          <p:cNvSpPr>
            <a:spLocks/>
          </p:cNvSpPr>
          <p:nvPr/>
        </p:nvSpPr>
        <p:spPr>
          <a:xfrm>
            <a:off x="3141413" y="2450666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44" name="TitleTrackerNum 3">
            <a:extLst>
              <a:ext uri="{FF2B5EF4-FFF2-40B4-BE49-F238E27FC236}">
                <a16:creationId xmlns:a16="http://schemas.microsoft.com/office/drawing/2014/main" id="{4E8DF4EB-1237-8D42-A95A-B09959EC09B0}"/>
              </a:ext>
            </a:extLst>
          </p:cNvPr>
          <p:cNvSpPr>
            <a:spLocks/>
          </p:cNvSpPr>
          <p:nvPr/>
        </p:nvSpPr>
        <p:spPr>
          <a:xfrm>
            <a:off x="3159970" y="3500580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D24D132-29AE-C348-BEEF-DE7E6DE62179}"/>
              </a:ext>
            </a:extLst>
          </p:cNvPr>
          <p:cNvSpPr/>
          <p:nvPr/>
        </p:nvSpPr>
        <p:spPr>
          <a:xfrm>
            <a:off x="897469" y="4279375"/>
            <a:ext cx="2698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Azercell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builds Strategic Partnership with International Bank of Azerbaijan in convergent products and Data related initiatives (46% market share)</a:t>
            </a:r>
          </a:p>
        </p:txBody>
      </p:sp>
      <p:sp>
        <p:nvSpPr>
          <p:cNvPr id="46" name="TitleTrackerNum 3">
            <a:extLst>
              <a:ext uri="{FF2B5EF4-FFF2-40B4-BE49-F238E27FC236}">
                <a16:creationId xmlns:a16="http://schemas.microsoft.com/office/drawing/2014/main" id="{54C1DF67-4157-AB4B-9C49-CCF4D524FF18}"/>
              </a:ext>
            </a:extLst>
          </p:cNvPr>
          <p:cNvSpPr>
            <a:spLocks/>
          </p:cNvSpPr>
          <p:nvPr/>
        </p:nvSpPr>
        <p:spPr>
          <a:xfrm>
            <a:off x="514022" y="5262391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B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1B553DBE-B598-E84A-B248-03C470FC131F}"/>
              </a:ext>
            </a:extLst>
          </p:cNvPr>
          <p:cNvSpPr/>
          <p:nvPr/>
        </p:nvSpPr>
        <p:spPr>
          <a:xfrm>
            <a:off x="912459" y="5311753"/>
            <a:ext cx="2698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Bakcell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Nar are the part of the NEQSOL holding which try to build ecosystem (52% market share)</a:t>
            </a:r>
          </a:p>
        </p:txBody>
      </p:sp>
      <p:sp>
        <p:nvSpPr>
          <p:cNvPr id="48" name="TitleTrackerNum 3">
            <a:extLst>
              <a:ext uri="{FF2B5EF4-FFF2-40B4-BE49-F238E27FC236}">
                <a16:creationId xmlns:a16="http://schemas.microsoft.com/office/drawing/2014/main" id="{FFADF21D-5D69-4245-9A22-7402D205E193}"/>
              </a:ext>
            </a:extLst>
          </p:cNvPr>
          <p:cNvSpPr>
            <a:spLocks/>
          </p:cNvSpPr>
          <p:nvPr/>
        </p:nvSpPr>
        <p:spPr>
          <a:xfrm>
            <a:off x="514022" y="5632373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C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TitleTrackerNum 3">
            <a:extLst>
              <a:ext uri="{FF2B5EF4-FFF2-40B4-BE49-F238E27FC236}">
                <a16:creationId xmlns:a16="http://schemas.microsoft.com/office/drawing/2014/main" id="{BE994027-42FA-BD4E-A16B-B761F6D7FA5F}"/>
              </a:ext>
            </a:extLst>
          </p:cNvPr>
          <p:cNvSpPr>
            <a:spLocks/>
          </p:cNvSpPr>
          <p:nvPr/>
        </p:nvSpPr>
        <p:spPr>
          <a:xfrm>
            <a:off x="3960285" y="4325426"/>
            <a:ext cx="324000" cy="324000"/>
          </a:xfrm>
          <a:prstGeom prst="ellipse">
            <a:avLst/>
          </a:prstGeom>
          <a:solidFill>
            <a:srgbClr val="FF4300"/>
          </a:solidFill>
          <a:ln w="9525" cap="flat" cmpd="sng" algn="ctr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FFFF"/>
                </a:solidFill>
                <a:latin typeface="Arial"/>
              </a:rPr>
              <a:t>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683075D-0F82-C14D-8A95-6BFCF3523B20}"/>
              </a:ext>
            </a:extLst>
          </p:cNvPr>
          <p:cNvSpPr/>
          <p:nvPr/>
        </p:nvSpPr>
        <p:spPr>
          <a:xfrm>
            <a:off x="4358722" y="4279375"/>
            <a:ext cx="2698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Simbrella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partners with all three operators in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SimKredit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and other products</a:t>
            </a:r>
          </a:p>
        </p:txBody>
      </p:sp>
    </p:spTree>
    <p:extLst>
      <p:ext uri="{BB962C8B-B14F-4D97-AF65-F5344CB8AC3E}">
        <p14:creationId xmlns:p14="http://schemas.microsoft.com/office/powerpoint/2010/main" val="76245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1BE2EB-250F-2042-B06E-209220530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31" y="116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Simbrella</a:t>
            </a:r>
            <a:endParaRPr lang="ru-AZ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A0E159-53D3-7B48-BAE1-1B8B264073A3}"/>
              </a:ext>
            </a:extLst>
          </p:cNvPr>
          <p:cNvSpPr/>
          <p:nvPr/>
        </p:nvSpPr>
        <p:spPr>
          <a:xfrm>
            <a:off x="8361846" y="289679"/>
            <a:ext cx="383015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rgbClr val="FF4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</a:t>
            </a:r>
            <a:endParaRPr lang="en-US" b="1" i="1" u="sng" dirty="0">
              <a:solidFill>
                <a:srgbClr val="FF4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i="1" dirty="0">
              <a:solidFill>
                <a:srgbClr val="FF93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USERS SERVED GLOBALLY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PROFESSIONAL EXPERIENCE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Billion$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WORTH OF TOTAL LOANS DISBURSED TO DATE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PER DAY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GLOBAL PRESENCE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</a:t>
            </a:r>
            <a:r>
              <a:rPr lang="en-US" b="1" i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FF93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</a:t>
            </a:r>
          </a:p>
          <a:p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LOANS PROVIDED TO DATE</a:t>
            </a:r>
            <a:endParaRPr lang="en-US" b="0" i="0" cap="all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E9211DB1-3773-534C-B6EA-02C68369FB2C}"/>
              </a:ext>
            </a:extLst>
          </p:cNvPr>
          <p:cNvSpPr/>
          <p:nvPr/>
        </p:nvSpPr>
        <p:spPr>
          <a:xfrm>
            <a:off x="307131" y="1256145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>
                <a:solidFill>
                  <a:srgbClr val="FF4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EXPERTISE</a:t>
            </a:r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Convergent product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cap="all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of real big data of customer behavior in Azerbaijan market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u="sng" cap="all" dirty="0">
                <a:solidFill>
                  <a:srgbClr val="FF4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  <a:p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u="sng" cap="all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FinTECH</a:t>
            </a:r>
            <a:endParaRPr lang="en-US" u="sng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 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u="sng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VALIDATION AND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cap="all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Analytics as SERVICE</a:t>
            </a:r>
          </a:p>
          <a:p>
            <a:endParaRPr lang="en-US" i="1" cap="all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Рисунок 2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CB24C42-BC19-394D-A831-C55C9376C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1" y="289679"/>
            <a:ext cx="2311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5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U.3iKJMI3KyDO7pib8W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InRZQJqpW4BKzwOJSTB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ezO7oeomthFjJCWNvT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SJB2bWAyd2PiwTtyro_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TtG7xrI5bRS0NWkIrE0t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k3Ct9.SS9HXkj5eUdCt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HT0NnxTMjP8wEeMC3K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NL4qhX_wMMMGOH.z0_f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irjvaPC0soDxWfzDyM2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yRtUHcAc8z6bONOFb1n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CzFAXCdNZoyCFmNbrs9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udGbQ_8lwrxvFF49lbBR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zBTnX1cD8u4LR7kvGre7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irh15.R2ixXf4du68Ur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nqOv4KRd.1CqnJ.7RH4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cMGNZ5QPGj2ZuH5Pavj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6HaODuSPeTWy_VjE3.f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irh15.R2ixXf4du68Ur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knqOv4KRd.1CqnJ.7RH4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irh15.R2ixXf4du68Ur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8wTYOxLSL.M_UN.G9dq0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7sUAymzT1qJ5npx0CHkD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JnEcxoSJSif_GjZrmP_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Sirh15.R2ixXf4du68Ur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CcCvV8RU.0AgSjQWsy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ucKS1.PphCMfjKlKHVJ1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mmVIQauLp.1.QYydq1hk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46g77wypC7zRjO.DHpj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e Template 13.068x7.35">
  <a:themeElements>
    <a:clrScheme name="Cyan_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5C5C5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rrent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001NV_FFC.potx" id="{10F028A6-321B-49EB-AFC4-227E4004522C}" vid="{DE9A0255-892B-4859-A5B0-644AE448FCB4}"/>
    </a:ext>
  </a:extLst>
</a:theme>
</file>

<file path=ppt/theme/theme3.xml><?xml version="1.0" encoding="utf-8"?>
<a:theme xmlns:a="http://schemas.openxmlformats.org/drawingml/2006/main" name="1_EY widescreen presentation 2015 v1">
  <a:themeElements>
    <a:clrScheme name="Custom 2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 wide screen.pptx" id="{3AE4910E-A5C7-4D98-AAD7-0895D129AEDB}" vid="{C22E0D04-1992-4698-AA08-3B3BD70718F9}"/>
    </a:ext>
  </a:extLst>
</a:theme>
</file>

<file path=ppt/theme/theme4.xml><?xml version="1.0" encoding="utf-8"?>
<a:theme xmlns:a="http://schemas.openxmlformats.org/drawingml/2006/main" name="Firm Format - template_Contrast">
  <a:themeElements>
    <a:clrScheme name="McKinsey Cyan-Blue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9F0FF"/>
      </a:accent1>
      <a:accent2>
        <a:srgbClr val="00ADEF"/>
      </a:accent2>
      <a:accent3>
        <a:srgbClr val="0065BD"/>
      </a:accent3>
      <a:accent4>
        <a:srgbClr val="002960"/>
      </a:accent4>
      <a:accent5>
        <a:srgbClr val="F27F00"/>
      </a:accent5>
      <a:accent6>
        <a:srgbClr val="808080"/>
      </a:accent6>
      <a:hlink>
        <a:srgbClr val="006983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.potx" id="{13C89596-CA46-49FE-8759-AF466791A752}" vid="{129FEF66-2A94-41F7-B48D-E9EEFD99D97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8464</TotalTime>
  <Words>352</Words>
  <Application>Microsoft Macintosh PowerPoint</Application>
  <PresentationFormat>Широкоэкранный</PresentationFormat>
  <Paragraphs>74</Paragraphs>
  <Slides>5</Slides>
  <Notes>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6" baseType="lpstr">
      <vt:lpstr>Arial</vt:lpstr>
      <vt:lpstr>Calibri</vt:lpstr>
      <vt:lpstr>Calibri Light</vt:lpstr>
      <vt:lpstr>EYInterstate</vt:lpstr>
      <vt:lpstr>EYInterstate Light</vt:lpstr>
      <vt:lpstr>Theinhardt Pan Light</vt:lpstr>
      <vt:lpstr>Office Theme</vt:lpstr>
      <vt:lpstr>Base Template 13.068x7.35</vt:lpstr>
      <vt:lpstr>1_EY widescreen presentation 2015 v1</vt:lpstr>
      <vt:lpstr>Firm Format - template_Contrast</vt:lpstr>
      <vt:lpstr>think-cell Slide</vt:lpstr>
      <vt:lpstr>Telecom</vt:lpstr>
      <vt:lpstr>Context  </vt:lpstr>
      <vt:lpstr>Problems on todays the periphery is our problem tomorrow</vt:lpstr>
      <vt:lpstr>Opportunity Bank and Telecoms should be as one to surge</vt:lpstr>
      <vt:lpstr>Simbrella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Sevda Z. Aliyeva</dc:creator>
  <cp:lastModifiedBy>Anar Jafarzade</cp:lastModifiedBy>
  <cp:revision>409</cp:revision>
  <dcterms:created xsi:type="dcterms:W3CDTF">2020-07-08T11:40:48Z</dcterms:created>
  <dcterms:modified xsi:type="dcterms:W3CDTF">2020-12-01T05:38:35Z</dcterms:modified>
</cp:coreProperties>
</file>